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343" r:id="rId5"/>
    <p:sldId id="425" r:id="rId6"/>
    <p:sldId id="300" r:id="rId7"/>
    <p:sldId id="426" r:id="rId8"/>
    <p:sldId id="401" r:id="rId9"/>
    <p:sldId id="289" r:id="rId10"/>
    <p:sldId id="770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432" r:id="rId20"/>
    <p:sldId id="431" r:id="rId21"/>
    <p:sldId id="433" r:id="rId22"/>
    <p:sldId id="434" r:id="rId23"/>
    <p:sldId id="450" r:id="rId24"/>
    <p:sldId id="781" r:id="rId25"/>
    <p:sldId id="342" r:id="rId26"/>
    <p:sldId id="334" r:id="rId27"/>
    <p:sldId id="335" r:id="rId28"/>
    <p:sldId id="336" r:id="rId29"/>
    <p:sldId id="337" r:id="rId30"/>
    <p:sldId id="338" r:id="rId31"/>
    <p:sldId id="339" r:id="rId32"/>
    <p:sldId id="315" r:id="rId33"/>
    <p:sldId id="340" r:id="rId34"/>
    <p:sldId id="330" r:id="rId35"/>
    <p:sldId id="316" r:id="rId36"/>
    <p:sldId id="317" r:id="rId37"/>
    <p:sldId id="320" r:id="rId38"/>
    <p:sldId id="321" r:id="rId39"/>
    <p:sldId id="331" r:id="rId40"/>
    <p:sldId id="332" r:id="rId41"/>
    <p:sldId id="324" r:id="rId42"/>
    <p:sldId id="766" r:id="rId43"/>
    <p:sldId id="341" r:id="rId44"/>
    <p:sldId id="344" r:id="rId45"/>
    <p:sldId id="345" r:id="rId46"/>
    <p:sldId id="780" r:id="rId47"/>
    <p:sldId id="768" r:id="rId48"/>
    <p:sldId id="347" r:id="rId49"/>
    <p:sldId id="261" r:id="rId50"/>
    <p:sldId id="764" r:id="rId51"/>
    <p:sldId id="769" r:id="rId52"/>
    <p:sldId id="394" r:id="rId5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235F9E-7F22-46ED-A69C-0DF20990157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6A33367-C7DD-4070-8A8A-4A94FB71E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971-5F0B-4911-87AC-F8CFD894A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reproduce</a:t>
            </a:r>
            <a:r>
              <a:rPr lang="en-US" baseline="0" dirty="0"/>
              <a:t> this analysis load the following as a text file:</a:t>
            </a:r>
          </a:p>
          <a:p>
            <a:r>
              <a:rPr lang="en-US" dirty="0"/>
              <a:t>{"</a:t>
            </a:r>
            <a:r>
              <a:rPr lang="en-US" dirty="0" err="1"/>
              <a:t>selection_areas</a:t>
            </a:r>
            <a:r>
              <a:rPr lang="en-US" dirty="0"/>
              <a:t>": [{"layer": "</a:t>
            </a:r>
            <a:r>
              <a:rPr lang="en-US" dirty="0" err="1"/>
              <a:t>us_cbsa</a:t>
            </a:r>
            <a:r>
              <a:rPr lang="en-US" dirty="0"/>
              <a:t>", "noun": "Ithaca, NY", "</a:t>
            </a:r>
            <a:r>
              <a:rPr lang="en-US" dirty="0" err="1"/>
              <a:t>buffer_type</a:t>
            </a:r>
            <a:r>
              <a:rPr lang="en-US" dirty="0"/>
              <a:t>": "none", "</a:t>
            </a:r>
            <a:r>
              <a:rPr lang="en-US" dirty="0" err="1"/>
              <a:t>targetId</a:t>
            </a:r>
            <a:r>
              <a:rPr lang="en-US" dirty="0"/>
              <a:t>": 1, "</a:t>
            </a:r>
            <a:r>
              <a:rPr lang="en-US" dirty="0" err="1"/>
              <a:t>target_id</a:t>
            </a:r>
            <a:r>
              <a:rPr lang="en-US" dirty="0"/>
              <a:t>": 1, "</a:t>
            </a:r>
            <a:r>
              <a:rPr lang="en-US" dirty="0" err="1"/>
              <a:t>origin_app</a:t>
            </a:r>
            <a:r>
              <a:rPr lang="en-US" dirty="0"/>
              <a:t>": "default", "</a:t>
            </a:r>
            <a:r>
              <a:rPr lang="en-US" dirty="0" err="1"/>
              <a:t>wkt</a:t>
            </a:r>
            <a:r>
              <a:rPr lang="en-US" dirty="0"/>
              <a:t>": "POINT(1584757.9280000001 718172.1360000001)", "buffers": {}}], "</a:t>
            </a:r>
            <a:r>
              <a:rPr lang="en-US" dirty="0" err="1"/>
              <a:t>run_report</a:t>
            </a:r>
            <a:r>
              <a:rPr lang="en-US" dirty="0"/>
              <a:t>": true, "extent": [1546342.1615311, 691239.89386073, 1624702.1615311, 745159.89386073], "</a:t>
            </a:r>
            <a:r>
              <a:rPr lang="en-US" dirty="0" err="1"/>
              <a:t>analysis_settings</a:t>
            </a:r>
            <a:r>
              <a:rPr lang="en-US" dirty="0"/>
              <a:t>": {"</a:t>
            </a:r>
            <a:r>
              <a:rPr lang="en-US" dirty="0" err="1"/>
              <a:t>comparison_geom</a:t>
            </a:r>
            <a:r>
              <a:rPr lang="en-US" dirty="0"/>
              <a:t>": "</a:t>
            </a:r>
            <a:r>
              <a:rPr lang="en-US" dirty="0" err="1"/>
              <a:t>us_plc</a:t>
            </a:r>
            <a:r>
              <a:rPr lang="en-US" dirty="0"/>
              <a:t>", "</a:t>
            </a:r>
            <a:r>
              <a:rPr lang="en-US" dirty="0" err="1"/>
              <a:t>destination_rollup</a:t>
            </a:r>
            <a:r>
              <a:rPr lang="en-US" dirty="0"/>
              <a:t>": "</a:t>
            </a:r>
            <a:r>
              <a:rPr lang="en-US" dirty="0" err="1"/>
              <a:t>us_plc</a:t>
            </a:r>
            <a:r>
              <a:rPr lang="en-US" dirty="0"/>
              <a:t>", "</a:t>
            </a:r>
            <a:r>
              <a:rPr lang="en-US" dirty="0" err="1"/>
              <a:t>job_type</a:t>
            </a:r>
            <a:r>
              <a:rPr lang="en-US" dirty="0"/>
              <a:t>": "jt01", "</a:t>
            </a:r>
            <a:r>
              <a:rPr lang="en-US" dirty="0" err="1"/>
              <a:t>ac_segment</a:t>
            </a:r>
            <a:r>
              <a:rPr lang="en-US" dirty="0"/>
              <a:t>": "s000", "</a:t>
            </a:r>
            <a:r>
              <a:rPr lang="en-US" dirty="0" err="1"/>
              <a:t>analysis_type</a:t>
            </a:r>
            <a:r>
              <a:rPr lang="en-US" dirty="0"/>
              <a:t>": "</a:t>
            </a:r>
            <a:r>
              <a:rPr lang="en-US" dirty="0" err="1"/>
              <a:t>distance_direction_report</a:t>
            </a:r>
            <a:r>
              <a:rPr lang="en-US" dirty="0"/>
              <a:t>", "</a:t>
            </a:r>
            <a:r>
              <a:rPr lang="en-US" dirty="0" err="1"/>
              <a:t>geom_operation</a:t>
            </a:r>
            <a:r>
              <a:rPr lang="en-US" dirty="0"/>
              <a:t>": "ignore", "year": [2017], "</a:t>
            </a:r>
            <a:r>
              <a:rPr lang="en-US" dirty="0" err="1"/>
              <a:t>origin_dir</a:t>
            </a:r>
            <a:r>
              <a:rPr lang="en-US" dirty="0"/>
              <a:t>": "home", "</a:t>
            </a:r>
            <a:r>
              <a:rPr lang="en-US" dirty="0" err="1"/>
              <a:t>ap_segment</a:t>
            </a:r>
            <a:r>
              <a:rPr lang="en-US" dirty="0"/>
              <a:t>": "s000", "</a:t>
            </a:r>
            <a:r>
              <a:rPr lang="en-US" dirty="0" err="1"/>
              <a:t>origin_type</a:t>
            </a:r>
            <a:r>
              <a:rPr lang="en-US" dirty="0"/>
              <a:t>": "work"}}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AF52-C18E-4FEF-A68A-51556A1329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971-5F0B-4911-87AC-F8CFD894A8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5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AF52-C18E-4FEF-A68A-51556A1329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6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AF52-C18E-4FEF-A68A-51556A1329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2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AF52-C18E-4FEF-A68A-51556A1329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5AF52-C18E-4FEF-A68A-51556A1329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A8971-5F0B-4911-87AC-F8CFD894A8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2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7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2F3B3-9E50-40AB-A7A5-2C79264EBC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1" y="5869782"/>
            <a:ext cx="1022956" cy="69007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593DAD-5CBA-4B3B-AA03-E1025FC4FE37}"/>
              </a:ext>
            </a:extLst>
          </p:cNvPr>
          <p:cNvGrpSpPr/>
          <p:nvPr userDrawn="1"/>
        </p:nvGrpSpPr>
        <p:grpSpPr>
          <a:xfrm>
            <a:off x="10910889" y="5668963"/>
            <a:ext cx="1281112" cy="1188607"/>
            <a:chOff x="10910889" y="5668963"/>
            <a:chExt cx="1281112" cy="11886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F440FC-9DE4-41F9-A23E-8220ED868EEC}"/>
                </a:ext>
              </a:extLst>
            </p:cNvPr>
            <p:cNvSpPr/>
            <p:nvPr userDrawn="1"/>
          </p:nvSpPr>
          <p:spPr>
            <a:xfrm>
              <a:off x="10910889" y="5668963"/>
              <a:ext cx="1281112" cy="1188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F48938-0590-48DF-9BA6-25EF409F9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1530" y="5870605"/>
              <a:ext cx="1052520" cy="684973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C89FF-A961-43A9-8BA0-DCD81E668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08EE-430F-4075-A50D-89B43C702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6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2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00" y="631944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ECC8-719A-498E-B101-491B6A3555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Select="1"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" y="5796743"/>
            <a:ext cx="1810669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9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nthemap.ces.census.gov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hd.ces.census.gov/applications/veo/occupation/detai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1AaoaBcHoss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censusbureau/census2020-das-e2e/blob/master/doc/20190711_0945_Consistency_for_Large_Scale_Differentially_Private_Histogram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hyperlink" Target="https://www.census.gov/programs-surveys/decennial-census/decade/2020/planning-management/process/disclosure-avoidance/2020-das-development.html" TargetMode="External"/><Relationship Id="rId4" Type="http://schemas.openxmlformats.org/officeDocument/2006/relationships/hyperlink" Target="https://www.census.gov/programs-surveys/decennial-census/decade/2020/planning-management/process/disclosure-avoidance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Maron.Abowd@census.go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newsroom/blogs/research-matters/2019/10/balancing_privacya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87262"/>
            <a:ext cx="9144000" cy="1725551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Differential Privacy and the 2020 Census in the United States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John M. Abowd</a:t>
            </a:r>
            <a:br>
              <a:rPr lang="en-US" dirty="0"/>
            </a:br>
            <a:r>
              <a:rPr lang="en-US" dirty="0"/>
              <a:t>Chief Scientist and Associate Director for Research and Methodology</a:t>
            </a:r>
            <a:br>
              <a:rPr lang="en-US" dirty="0"/>
            </a:br>
            <a:r>
              <a:rPr lang="en-US" dirty="0"/>
              <a:t>U.S. Census Bureau</a:t>
            </a:r>
          </a:p>
          <a:p>
            <a:pPr algn="l"/>
            <a:r>
              <a:rPr lang="en-US" dirty="0"/>
              <a:t>IPS 161 Formal privacy methods in NSO: Challenges and Solutions</a:t>
            </a:r>
            <a:br>
              <a:rPr lang="en-US" dirty="0"/>
            </a:br>
            <a:r>
              <a:rPr lang="en-US" dirty="0"/>
              <a:t>World Statistics Congress July 16, 2021, 9:00am-10:30am (EDT USA)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3444" y="5935826"/>
            <a:ext cx="689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views expressed in this talk are my own and not those of the U.S. Census Bureau. DRB Clearance number CBDRB-FY20-DSEP-001.</a:t>
            </a:r>
          </a:p>
        </p:txBody>
      </p:sp>
    </p:spTree>
    <p:extLst>
      <p:ext uri="{BB962C8B-B14F-4D97-AF65-F5344CB8AC3E}">
        <p14:creationId xmlns:p14="http://schemas.microsoft.com/office/powerpoint/2010/main" val="385980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Census </a:t>
            </a:r>
            <a:r>
              <a:rPr lang="en-US" dirty="0" err="1"/>
              <a:t>TopDown</a:t>
            </a:r>
            <a:r>
              <a:rPr lang="en-US" dirty="0"/>
              <a:t> Algorithm (TDA)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Take differentially private measurements at every level of the Census geographic hierarchy</a:t>
            </a:r>
          </a:p>
          <a:p>
            <a:r>
              <a:rPr lang="en-US" dirty="0"/>
              <a:t>Moving from the United States to the census block post-process:</a:t>
            </a:r>
          </a:p>
          <a:p>
            <a:pPr lvl="1"/>
            <a:r>
              <a:rPr lang="en-US" dirty="0"/>
              <a:t>Solve a non-negative least squares optimization to get non-negative tables at each level of the geographic hierarchy, always consistent with the levels above</a:t>
            </a:r>
          </a:p>
          <a:p>
            <a:pPr lvl="1"/>
            <a:r>
              <a:rPr lang="en-US" dirty="0"/>
              <a:t>Solve a mixed integer linear program to get non-negative, integer tables at each level of the geographic hierarchy, always consistent with the levels above</a:t>
            </a:r>
          </a:p>
          <a:p>
            <a:r>
              <a:rPr lang="en-US" dirty="0"/>
              <a:t>Generate micro-data from these post-processed tables from the block-level detailed tables (an exact image of a unique Microdata Detail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72" y="277095"/>
            <a:ext cx="8681456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9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72" y="277095"/>
            <a:ext cx="8681456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8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If you feed TDA 11 billion differentially private measurements, it will do a good job that completely satisfies no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Accurate, but to whom?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DAS operates under interpretable formal privacy guarantees, given privacy-loss budgets</a:t>
            </a:r>
          </a:p>
          <a:p>
            <a:r>
              <a:rPr lang="en-US" dirty="0"/>
              <a:t>Accuracy properties depend upon the output metric (use case)</a:t>
            </a:r>
          </a:p>
          <a:p>
            <a:r>
              <a:rPr lang="en-US" dirty="0"/>
              <a:t>Distinct groups of data users will have a particular analyses they wish to be accurate</a:t>
            </a:r>
          </a:p>
          <a:p>
            <a:r>
              <a:rPr lang="en-US" dirty="0"/>
              <a:t>Tuning accuracy for a given analysis can reduce accuracy for other analyses</a:t>
            </a:r>
          </a:p>
          <a:p>
            <a:r>
              <a:rPr lang="en-US" dirty="0"/>
              <a:t>Policy makers must consider reasonable overall accuracy metrics for privacy tradeoffs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ECCFD5A-A3A0-43DC-8ADE-0278DC0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4BFE6D4-27A9-4AE4-9EAE-AF75F97B17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2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Redistricting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DEE992-FC81-42D9-9830-CFB45248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Legislative districts for politically defined entities of arbitrary size</a:t>
            </a:r>
          </a:p>
          <a:p>
            <a:r>
              <a:rPr lang="en-US" dirty="0"/>
              <a:t>Must be (approximately) equal populations in each district</a:t>
            </a:r>
          </a:p>
          <a:p>
            <a:r>
              <a:rPr lang="en-US" dirty="0"/>
              <a:t>Districts must be consistent with Section 2 scrutiny under the 1965 Voting Rights Act</a:t>
            </a:r>
          </a:p>
          <a:p>
            <a:pPr lvl="1"/>
            <a:r>
              <a:rPr lang="en-US" dirty="0"/>
              <a:t>Large minority populations cannot be clustered into a few districts</a:t>
            </a:r>
          </a:p>
          <a:p>
            <a:pPr lvl="1"/>
            <a:r>
              <a:rPr lang="en-US" dirty="0"/>
              <a:t>Majority-minority districts (approximately 50%+ minority population) must be drawn when feasible</a:t>
            </a:r>
          </a:p>
          <a:p>
            <a:r>
              <a:rPr lang="en-US" dirty="0"/>
              <a:t>Focus statistics: total population, ratio largest race/ethnic population to total population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C8AA768-3814-47F5-9C47-94A37994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4BFE6D4-27A9-4AE4-9EAE-AF75F97B17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187D9-21E2-49B5-B510-8CB8E200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2A196A6-4B7F-4F9B-B9AD-306DDCB7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1" b="24963"/>
          <a:stretch/>
        </p:blipFill>
        <p:spPr>
          <a:xfrm>
            <a:off x="2504592" y="685996"/>
            <a:ext cx="6990008" cy="54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3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6EA70-BEA5-46AB-BE6F-70917623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76BE7-EFD3-4795-B27B-DB5ACADF8E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0"/>
          <a:stretch/>
        </p:blipFill>
        <p:spPr>
          <a:xfrm>
            <a:off x="2009070" y="434891"/>
            <a:ext cx="8362026" cy="56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A858-4C28-4BD7-8BF7-8A17AF2B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7349ABB-0BCD-4A9B-BD1B-E75F80BD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48" y="727476"/>
            <a:ext cx="7308213" cy="5403048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314AB0-04F6-4BEC-A8A4-E5A29E054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9" y="727476"/>
            <a:ext cx="295681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DA858-4C28-4BD7-8BF7-8A17AF2B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7349ABB-0BCD-4A9B-BD1B-E75F80BD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48" y="727476"/>
            <a:ext cx="7308213" cy="5403048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314AB0-04F6-4BEC-A8A4-E5A29E054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9" y="727476"/>
            <a:ext cx="2956816" cy="4458086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CCB5EB2-B5C2-403E-AE05-5ABFE90E1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48" y="712234"/>
            <a:ext cx="7369179" cy="5425910"/>
          </a:xfrm>
          <a:prstGeom prst="rect">
            <a:avLst/>
          </a:prstGeom>
        </p:spPr>
      </p:pic>
      <p:pic>
        <p:nvPicPr>
          <p:cNvPr id="8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E446935-2F57-4873-B5BD-A5A049917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1" y="712234"/>
            <a:ext cx="291109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11926"/>
            <a:ext cx="10515600" cy="4049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i="1" dirty="0"/>
              <a:t>Going from suppression to differential privacy is much easier than going from publishing all the microdata to differential privacy.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63C8-A6BE-4F44-9A92-6943E4D7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reconcile these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6BCB6-A0A9-40D3-9867-8C7A560DD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8173"/>
                <a:ext cx="11164411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Construct error metrics of the form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𝑇𝐷𝐴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𝐶𝐸𝐹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Less than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 error with probability at least 1-</a:t>
                </a:r>
                <a:r>
                  <a:rPr lang="en-US" dirty="0">
                    <a:latin typeface="Symbol" panose="05050102010706020507" pitchFamily="18" charset="2"/>
                  </a:rPr>
                  <a:t>b </a:t>
                </a:r>
                <a:r>
                  <a:rPr lang="en-US" dirty="0"/>
                  <a:t>for a target minimum population</a:t>
                </a:r>
              </a:p>
              <a:p>
                <a:r>
                  <a:rPr lang="en-US" dirty="0"/>
                  <a:t>Statistical interpretation: absolute differences (=RMSE differences) greater than </a:t>
                </a:r>
                <a:r>
                  <a:rPr lang="en-US" dirty="0">
                    <a:latin typeface="Symbol" panose="05050102010706020507" pitchFamily="18" charset="2"/>
                  </a:rPr>
                  <a:t>a</a:t>
                </a:r>
                <a:r>
                  <a:rPr lang="en-US" dirty="0"/>
                  <a:t> are outside the 1-</a:t>
                </a:r>
                <a:r>
                  <a:rPr lang="en-US" dirty="0">
                    <a:latin typeface="Symbol" panose="05050102010706020507" pitchFamily="18" charset="2"/>
                  </a:rPr>
                  <a:t>b</a:t>
                </a:r>
                <a:r>
                  <a:rPr lang="en-US" dirty="0"/>
                  <a:t> confidence interval</a:t>
                </a:r>
              </a:p>
              <a:p>
                <a:r>
                  <a:rPr lang="en-US" dirty="0"/>
                  <a:t>A single statistic can be used to tune the redistricting application</a:t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𝐿𝑎𝑟𝑔𝑒𝑠𝑡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𝐸𝑡h𝑛𝑖𝑐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𝐺𝑟𝑜𝑢𝑝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Calculated for the </a:t>
                </a:r>
                <a:r>
                  <a:rPr lang="en-US" dirty="0" err="1"/>
                  <a:t>TopDown</a:t>
                </a:r>
                <a:r>
                  <a:rPr lang="en-US" dirty="0"/>
                  <a:t> Algorithm (TDA) output and the 2020 Census (CEF)</a:t>
                </a:r>
              </a:p>
              <a:p>
                <a:r>
                  <a:rPr lang="en-US" dirty="0"/>
                  <a:t>Implemented successfully for the Demonstration Data Product released April 28, 2021.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6BCB6-A0A9-40D3-9867-8C7A560DD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8173"/>
                <a:ext cx="11164411" cy="4351338"/>
              </a:xfrm>
              <a:blipFill>
                <a:blip r:embed="rId2"/>
                <a:stretch>
                  <a:fillRect l="-710" t="-2661" r="-2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5410B-3D92-4F74-8EE9-6618D2B9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9FF4-A013-4D77-A2BB-F28928B1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redistricting data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AEDF-2968-4CE0-8B79-3FC4F596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differentially private measurements (queries): 16.6 billion</a:t>
            </a:r>
          </a:p>
          <a:p>
            <a:r>
              <a:rPr lang="en-US" dirty="0"/>
              <a:t>Global </a:t>
            </a:r>
            <a:r>
              <a:rPr lang="en-US" dirty="0">
                <a:latin typeface="Symbol" panose="05050102010706020507" pitchFamily="18" charset="2"/>
              </a:rPr>
              <a:t>r</a:t>
            </a:r>
            <a:r>
              <a:rPr lang="en-US" dirty="0"/>
              <a:t> = 2.63 (</a:t>
            </a:r>
            <a:r>
              <a:rPr lang="en-US" dirty="0">
                <a:latin typeface="Symbol" panose="05050102010706020507" pitchFamily="18" charset="2"/>
              </a:rPr>
              <a:t>e, d</a:t>
            </a:r>
            <a:r>
              <a:rPr lang="en-US" dirty="0"/>
              <a:t>) equivalent = (17.44, 10</a:t>
            </a:r>
            <a:r>
              <a:rPr lang="en-US" baseline="30000" dirty="0"/>
              <a:t>-10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[U.S. persons and housing units]</a:t>
            </a:r>
          </a:p>
          <a:p>
            <a:r>
              <a:rPr lang="en-US" dirty="0"/>
              <a:t>Total block-level tables 29.4 million</a:t>
            </a:r>
          </a:p>
          <a:p>
            <a:r>
              <a:rPr lang="en-US" dirty="0"/>
              <a:t>Total block-level statistics 3.4 billion</a:t>
            </a:r>
          </a:p>
          <a:p>
            <a:r>
              <a:rPr lang="en-US" dirty="0"/>
              <a:t>Total independent block-level statistics 1.5 billion</a:t>
            </a:r>
          </a:p>
          <a:p>
            <a:r>
              <a:rPr lang="en-US" dirty="0"/>
              <a:t>Accuracy of populations and largest race/ethnic group fit for redistricting and Voting Rights Act scrutiny for populations of at least 150, which is much smaller than any example district used in VRA</a:t>
            </a:r>
          </a:p>
          <a:p>
            <a:r>
              <a:rPr lang="en-US" dirty="0"/>
              <a:t>Census </a:t>
            </a:r>
            <a:r>
              <a:rPr lang="en-US" dirty="0" err="1"/>
              <a:t>TopDown</a:t>
            </a:r>
            <a:r>
              <a:rPr lang="en-US" dirty="0"/>
              <a:t> Algorithm generated these (algorithms discussed elsewhere)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FDDB-4BF8-4DFB-A57C-467CE99B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ECC8-719A-498E-B101-491B6A355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19" y="685794"/>
            <a:ext cx="9144014" cy="5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1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18" y="685794"/>
            <a:ext cx="9144017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82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19" y="685794"/>
            <a:ext cx="9144015" cy="54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19" y="685794"/>
            <a:ext cx="9144015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20" y="685794"/>
            <a:ext cx="9144013" cy="54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2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3832" y="888195"/>
            <a:ext cx="7315210" cy="5486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9" y="75500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Federal American Indian Reservation</a:t>
            </a:r>
          </a:p>
        </p:txBody>
      </p:sp>
    </p:spTree>
    <p:extLst>
      <p:ext uri="{BB962C8B-B14F-4D97-AF65-F5344CB8AC3E}">
        <p14:creationId xmlns:p14="http://schemas.microsoft.com/office/powerpoint/2010/main" val="3698541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8A70A-7B04-4A85-B374-706AC8483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3832" y="888195"/>
            <a:ext cx="7315209" cy="5486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9" y="75500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Minor Civil Divisions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8495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Aged 18+ – Various Geos.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28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90"/>
            <a:ext cx="12192000" cy="6708220"/>
          </a:xfrm>
          <a:prstGeom prst="rect">
            <a:avLst/>
          </a:prstGeom>
        </p:spPr>
      </p:pic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90"/>
            <a:ext cx="12192000" cy="67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1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Race Alone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28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Race Alone –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28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Race Alone – Federal 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28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11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Race Alone or in Combination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Hispanic x Selected Race Alone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8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Hispanic x Selected Race Alone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1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Hispanic x Selected Race Alone –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Hispanic x Selected Race Alone –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9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GQ Major Type – County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8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GQ Major Type –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0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" y="0"/>
            <a:ext cx="11903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3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Addressing Bias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0125020-372A-42B5-B3AA-E0593484574E}"/>
              </a:ext>
            </a:extLst>
          </p:cNvPr>
          <p:cNvGraphicFramePr>
            <a:graphicFrameLocks noGrp="1"/>
          </p:cNvGraphicFramePr>
          <p:nvPr/>
        </p:nvGraphicFramePr>
        <p:xfrm>
          <a:off x="1461507" y="996503"/>
          <a:ext cx="39591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30">
                  <a:extLst>
                    <a:ext uri="{9D8B030D-6E8A-4147-A177-3AD203B41FA5}">
                      <a16:colId xmlns:a16="http://schemas.microsoft.com/office/drawing/2014/main" val="3991669195"/>
                    </a:ext>
                  </a:extLst>
                </a:gridCol>
                <a:gridCol w="2172749">
                  <a:extLst>
                    <a:ext uri="{9D8B030D-6E8A-4147-A177-3AD203B41FA5}">
                      <a16:colId xmlns:a16="http://schemas.microsoft.com/office/drawing/2014/main" val="5805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 Quintile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Difference In </a:t>
                      </a:r>
                    </a:p>
                    <a:p>
                      <a:pPr algn="r"/>
                      <a:r>
                        <a:rPr lang="en-US" dirty="0"/>
                        <a:t>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– Least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0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0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Most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-8.07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8295"/>
                  </a:ext>
                </a:extLst>
              </a:tr>
            </a:tbl>
          </a:graphicData>
        </a:graphic>
      </p:graphicFrame>
      <p:graphicFrame>
        <p:nvGraphicFramePr>
          <p:cNvPr id="18" name="Table 14">
            <a:extLst>
              <a:ext uri="{FF2B5EF4-FFF2-40B4-BE49-F238E27FC236}">
                <a16:creationId xmlns:a16="http://schemas.microsoft.com/office/drawing/2014/main" id="{A366A305-BD5B-4B90-BFC3-46517A902A70}"/>
              </a:ext>
            </a:extLst>
          </p:cNvPr>
          <p:cNvGraphicFramePr>
            <a:graphicFrameLocks noGrp="1"/>
          </p:cNvGraphicFramePr>
          <p:nvPr/>
        </p:nvGraphicFramePr>
        <p:xfrm>
          <a:off x="1460109" y="3790038"/>
          <a:ext cx="39591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30">
                  <a:extLst>
                    <a:ext uri="{9D8B030D-6E8A-4147-A177-3AD203B41FA5}">
                      <a16:colId xmlns:a16="http://schemas.microsoft.com/office/drawing/2014/main" val="3991669195"/>
                    </a:ext>
                  </a:extLst>
                </a:gridCol>
                <a:gridCol w="2172749">
                  <a:extLst>
                    <a:ext uri="{9D8B030D-6E8A-4147-A177-3AD203B41FA5}">
                      <a16:colId xmlns:a16="http://schemas.microsoft.com/office/drawing/2014/main" val="580543750"/>
                    </a:ext>
                  </a:extLst>
                </a:gridCol>
              </a:tblGrid>
              <a:tr h="343500">
                <a:tc>
                  <a:txBody>
                    <a:bodyPr/>
                    <a:lstStyle/>
                    <a:p>
                      <a:r>
                        <a:rPr lang="en-US" dirty="0"/>
                        <a:t>Diversity Quintile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Difference In </a:t>
                      </a:r>
                    </a:p>
                    <a:p>
                      <a:pPr algn="r"/>
                      <a:r>
                        <a:rPr lang="en-US" dirty="0"/>
                        <a:t>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– Least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0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-6.17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0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Most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-23.94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8295"/>
                  </a:ext>
                </a:extLst>
              </a:tr>
            </a:tbl>
          </a:graphicData>
        </a:graphic>
      </p:graphicFrame>
      <p:graphicFrame>
        <p:nvGraphicFramePr>
          <p:cNvPr id="19" name="Table 14">
            <a:extLst>
              <a:ext uri="{FF2B5EF4-FFF2-40B4-BE49-F238E27FC236}">
                <a16:creationId xmlns:a16="http://schemas.microsoft.com/office/drawing/2014/main" id="{9C8B3142-36ED-47C4-92BE-D5BE8BA944FC}"/>
              </a:ext>
            </a:extLst>
          </p:cNvPr>
          <p:cNvGraphicFramePr>
            <a:graphicFrameLocks noGrp="1"/>
          </p:cNvGraphicFramePr>
          <p:nvPr/>
        </p:nvGraphicFramePr>
        <p:xfrm>
          <a:off x="6025118" y="996503"/>
          <a:ext cx="39591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30">
                  <a:extLst>
                    <a:ext uri="{9D8B030D-6E8A-4147-A177-3AD203B41FA5}">
                      <a16:colId xmlns:a16="http://schemas.microsoft.com/office/drawing/2014/main" val="3991669195"/>
                    </a:ext>
                  </a:extLst>
                </a:gridCol>
                <a:gridCol w="2172749">
                  <a:extLst>
                    <a:ext uri="{9D8B030D-6E8A-4147-A177-3AD203B41FA5}">
                      <a16:colId xmlns:a16="http://schemas.microsoft.com/office/drawing/2014/main" val="5805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 Quintile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Difference In </a:t>
                      </a:r>
                    </a:p>
                    <a:p>
                      <a:pPr algn="r"/>
                      <a:r>
                        <a:rPr lang="en-US" dirty="0"/>
                        <a:t>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– Least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0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0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Most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-1.352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8295"/>
                  </a:ext>
                </a:extLst>
              </a:tr>
            </a:tbl>
          </a:graphicData>
        </a:graphic>
      </p:graphicFrame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1191D345-460C-4F31-A2E7-87CA572A6C1F}"/>
              </a:ext>
            </a:extLst>
          </p:cNvPr>
          <p:cNvGraphicFramePr>
            <a:graphicFrameLocks noGrp="1"/>
          </p:cNvGraphicFramePr>
          <p:nvPr/>
        </p:nvGraphicFramePr>
        <p:xfrm>
          <a:off x="6033507" y="3790038"/>
          <a:ext cx="39591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30">
                  <a:extLst>
                    <a:ext uri="{9D8B030D-6E8A-4147-A177-3AD203B41FA5}">
                      <a16:colId xmlns:a16="http://schemas.microsoft.com/office/drawing/2014/main" val="3991669195"/>
                    </a:ext>
                  </a:extLst>
                </a:gridCol>
                <a:gridCol w="2172749">
                  <a:extLst>
                    <a:ext uri="{9D8B030D-6E8A-4147-A177-3AD203B41FA5}">
                      <a16:colId xmlns:a16="http://schemas.microsoft.com/office/drawing/2014/main" val="5805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 Quintile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Difference In </a:t>
                      </a:r>
                    </a:p>
                    <a:p>
                      <a:pPr algn="r"/>
                      <a:r>
                        <a:rPr lang="en-US" dirty="0"/>
                        <a:t>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– Least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0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0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– Most Diverse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829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3AB1A39-88FE-47A5-96D5-304B3123A1B0}"/>
              </a:ext>
            </a:extLst>
          </p:cNvPr>
          <p:cNvSpPr txBox="1"/>
          <p:nvPr/>
        </p:nvSpPr>
        <p:spPr>
          <a:xfrm>
            <a:off x="298221" y="2243643"/>
            <a:ext cx="861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</a:p>
          <a:p>
            <a:r>
              <a:rPr lang="en-US" dirty="0"/>
              <a:t>Groups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D17EA-ADD3-483C-8720-8FC9D62C23F1}"/>
              </a:ext>
            </a:extLst>
          </p:cNvPr>
          <p:cNvSpPr txBox="1"/>
          <p:nvPr/>
        </p:nvSpPr>
        <p:spPr>
          <a:xfrm>
            <a:off x="298221" y="4714012"/>
            <a:ext cx="7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3FB1F-EBFC-4DD3-95E7-D025B123238F}"/>
              </a:ext>
            </a:extLst>
          </p:cNvPr>
          <p:cNvSpPr txBox="1"/>
          <p:nvPr/>
        </p:nvSpPr>
        <p:spPr>
          <a:xfrm>
            <a:off x="2512881" y="641543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2021 PPMF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94B92-16C6-48B3-A94A-B12D1CA3E74D}"/>
              </a:ext>
            </a:extLst>
          </p:cNvPr>
          <p:cNvSpPr txBox="1"/>
          <p:nvPr/>
        </p:nvSpPr>
        <p:spPr>
          <a:xfrm>
            <a:off x="6997957" y="627171"/>
            <a:ext cx="20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Settings</a:t>
            </a:r>
          </a:p>
        </p:txBody>
      </p:sp>
    </p:spTree>
    <p:extLst>
      <p:ext uri="{BB962C8B-B14F-4D97-AF65-F5344CB8AC3E}">
        <p14:creationId xmlns:p14="http://schemas.microsoft.com/office/powerpoint/2010/main" val="322164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Urban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685794"/>
            <a:ext cx="9144019" cy="5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6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Total Population – Rural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21A1-5F31-45FF-90E6-150C1FC32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685794"/>
            <a:ext cx="9144017" cy="5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93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4B9-D5C0-4EAD-ACAE-8080631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9" y="183389"/>
            <a:ext cx="11291157" cy="5716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Block-Level Inconsistencies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0125020-372A-42B5-B3AA-E05934845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50304"/>
              </p:ext>
            </p:extLst>
          </p:nvPr>
        </p:nvGraphicFramePr>
        <p:xfrm>
          <a:off x="1076100" y="2194560"/>
          <a:ext cx="996381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151">
                  <a:extLst>
                    <a:ext uri="{9D8B030D-6E8A-4147-A177-3AD203B41FA5}">
                      <a16:colId xmlns:a16="http://schemas.microsoft.com/office/drawing/2014/main" val="3991669195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val="580543750"/>
                    </a:ext>
                  </a:extLst>
                </a:gridCol>
                <a:gridCol w="2164361">
                  <a:extLst>
                    <a:ext uri="{9D8B030D-6E8A-4147-A177-3AD203B41FA5}">
                      <a16:colId xmlns:a16="http://schemas.microsoft.com/office/drawing/2014/main" val="163014224"/>
                    </a:ext>
                  </a:extLst>
                </a:gridCol>
              </a:tblGrid>
              <a:tr h="616373">
                <a:tc>
                  <a:txBody>
                    <a:bodyPr/>
                    <a:lstStyle/>
                    <a:p>
                      <a:r>
                        <a:rPr lang="en-US" dirty="0"/>
                        <a:t>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April 2021 </a:t>
                      </a:r>
                      <a:r>
                        <a:rPr lang="el-G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ε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</a:t>
                      </a:r>
                      <a:r>
                        <a:rPr lang="en-US" dirty="0"/>
                        <a:t> </a:t>
                      </a:r>
                    </a:p>
                    <a:p>
                      <a:pPr algn="r"/>
                      <a:r>
                        <a:rPr lang="en-US" dirty="0"/>
                        <a:t>Count of 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Production Settings</a:t>
                      </a:r>
                    </a:p>
                    <a:p>
                      <a:pPr algn="r"/>
                      <a:r>
                        <a:rPr lang="en-US" dirty="0"/>
                        <a:t>Count of 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2826"/>
                  </a:ext>
                </a:extLst>
              </a:tr>
              <a:tr h="352213">
                <a:tc>
                  <a:txBody>
                    <a:bodyPr/>
                    <a:lstStyle/>
                    <a:p>
                      <a:r>
                        <a:rPr lang="en-US" dirty="0"/>
                        <a:t>Occupied Housing Units &gt; Household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203,519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303,984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59257"/>
                  </a:ext>
                </a:extLst>
              </a:tr>
              <a:tr h="352213">
                <a:tc>
                  <a:txBody>
                    <a:bodyPr/>
                    <a:lstStyle/>
                    <a:p>
                      <a:r>
                        <a:rPr lang="en-US" dirty="0"/>
                        <a:t>Zero Occupied Housing Units; &gt; 0 Household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674,598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505,840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03585"/>
                  </a:ext>
                </a:extLst>
              </a:tr>
              <a:tr h="352213">
                <a:tc>
                  <a:txBody>
                    <a:bodyPr/>
                    <a:lstStyle/>
                    <a:p>
                      <a:r>
                        <a:rPr lang="en-US" dirty="0"/>
                        <a:t>Zero Household Population; &gt; 0 Occupied Housing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77,947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148,836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606087"/>
                  </a:ext>
                </a:extLst>
              </a:tr>
              <a:tr h="352213">
                <a:tc>
                  <a:txBody>
                    <a:bodyPr/>
                    <a:lstStyle/>
                    <a:p>
                      <a:r>
                        <a:rPr lang="en-US" dirty="0"/>
                        <a:t>Everyone in Block Under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90,534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163,884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01198"/>
                  </a:ext>
                </a:extLst>
              </a:tr>
              <a:tr h="352213">
                <a:tc>
                  <a:txBody>
                    <a:bodyPr/>
                    <a:lstStyle/>
                    <a:p>
                      <a:r>
                        <a:rPr lang="en-US" dirty="0"/>
                        <a:t>&gt; 10 Persons Per Household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87,342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121,376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770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926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 out of the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privacy practices for previous censuses depended upon obfuscation</a:t>
            </a:r>
          </a:p>
          <a:p>
            <a:r>
              <a:rPr lang="en-US" dirty="0"/>
              <a:t>2020 DAS demonstration data are the most transparent view into Census Bureau privacy practices ever</a:t>
            </a:r>
          </a:p>
          <a:p>
            <a:r>
              <a:rPr lang="en-US" dirty="0"/>
              <a:t>We appreciate and are excited to assess feedback from our external partners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C4E9C-4A32-4BAB-B848-5022EB16A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A3C17-84A7-47FE-8A03-4012A525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46" y="827151"/>
            <a:ext cx="6326840" cy="5845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E3BCB-3C8D-48E4-9067-480CC53E615F}"/>
              </a:ext>
            </a:extLst>
          </p:cNvPr>
          <p:cNvSpPr txBox="1"/>
          <p:nvPr/>
        </p:nvSpPr>
        <p:spPr>
          <a:xfrm>
            <a:off x="538721" y="1590276"/>
            <a:ext cx="486435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Stay Informed: </a:t>
            </a:r>
          </a:p>
          <a:p>
            <a:r>
              <a:rPr lang="en-US" sz="2400"/>
              <a:t>Subscribe to the 2020 Census Data Products Newsletters</a:t>
            </a:r>
            <a:endParaRPr lang="en-US"/>
          </a:p>
          <a:p>
            <a:endParaRPr lang="en-US" sz="1600"/>
          </a:p>
          <a:p>
            <a:r>
              <a:rPr lang="en-US" sz="1600"/>
              <a:t>*Search “Disclosure Avoidance” at www.census.gov</a:t>
            </a:r>
          </a:p>
        </p:txBody>
      </p:sp>
    </p:spTree>
    <p:extLst>
      <p:ext uri="{BB962C8B-B14F-4D97-AF65-F5344CB8AC3E}">
        <p14:creationId xmlns:p14="http://schemas.microsoft.com/office/powerpoint/2010/main" val="679983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C4E9C-4A32-4BAB-B848-5022EB16A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D94D4-F24A-4B82-BF5F-8E4E239A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8980"/>
            <a:ext cx="4864350" cy="562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C7B2E-B4F5-42E3-A4C6-5EB403AF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4122278"/>
            <a:ext cx="3049471" cy="9321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A571D8-D1AA-44EC-B7FB-457950C94081}"/>
              </a:ext>
            </a:extLst>
          </p:cNvPr>
          <p:cNvCxnSpPr>
            <a:cxnSpLocks/>
          </p:cNvCxnSpPr>
          <p:nvPr/>
        </p:nvCxnSpPr>
        <p:spPr>
          <a:xfrm>
            <a:off x="4873971" y="4495800"/>
            <a:ext cx="1328057" cy="185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9E1210-AC0F-415C-87C7-6E160CF0E175}"/>
              </a:ext>
            </a:extLst>
          </p:cNvPr>
          <p:cNvSpPr txBox="1"/>
          <p:nvPr/>
        </p:nvSpPr>
        <p:spPr>
          <a:xfrm>
            <a:off x="538721" y="1590276"/>
            <a:ext cx="48643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Stay Informed: </a:t>
            </a:r>
          </a:p>
          <a:p>
            <a:r>
              <a:rPr lang="en-US" sz="2400"/>
              <a:t>Visit Our Website</a:t>
            </a:r>
          </a:p>
          <a:p>
            <a:endParaRPr lang="en-US" sz="1600"/>
          </a:p>
          <a:p>
            <a:r>
              <a:rPr lang="en-US" sz="1600"/>
              <a:t>*Search “Disclosure Avoidance” at www.census.gov</a:t>
            </a:r>
          </a:p>
        </p:txBody>
      </p:sp>
    </p:spTree>
    <p:extLst>
      <p:ext uri="{BB962C8B-B14F-4D97-AF65-F5344CB8AC3E}">
        <p14:creationId xmlns:p14="http://schemas.microsoft.com/office/powerpoint/2010/main" val="54934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C4E9C-4A32-4BAB-B848-5022EB16A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E1210-AC0F-415C-87C7-6E160CF0E175}"/>
              </a:ext>
            </a:extLst>
          </p:cNvPr>
          <p:cNvSpPr txBox="1"/>
          <p:nvPr/>
        </p:nvSpPr>
        <p:spPr>
          <a:xfrm>
            <a:off x="867767" y="2196412"/>
            <a:ext cx="5002895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** New Video ** </a:t>
            </a:r>
          </a:p>
          <a:p>
            <a:endParaRPr lang="en-US" dirty="0"/>
          </a:p>
          <a:p>
            <a:r>
              <a:rPr lang="en-US" sz="2400" dirty="0">
                <a:hlinkClick r:id="rId2"/>
              </a:rPr>
              <a:t>Protecting Privacy in Census Bureau Statistics</a:t>
            </a:r>
          </a:p>
          <a:p>
            <a:endParaRPr lang="en-US" sz="1600" dirty="0"/>
          </a:p>
          <a:p>
            <a:r>
              <a:rPr lang="en-US" sz="1600" dirty="0"/>
              <a:t>*Find it on our website and YouTube Page</a:t>
            </a:r>
          </a:p>
          <a:p>
            <a:endParaRPr lang="en-US" sz="1600" dirty="0"/>
          </a:p>
          <a:p>
            <a:r>
              <a:rPr lang="en-US" sz="1600" dirty="0"/>
              <a:t>Search “Disclosure Avoidance” at www.census.gov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77F590-DC3D-429B-BBDC-345C8392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36" y="1881470"/>
            <a:ext cx="5288972" cy="3302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6977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Technical: </a:t>
            </a:r>
            <a:r>
              <a:rPr lang="en-US" dirty="0">
                <a:hlinkClick r:id="rId3"/>
              </a:rPr>
              <a:t>https://github.com/uscensusbureau/census2020-das-e2e/blob/master/doc/20190711_0945_Consistency_for_Large_Scale_Differentially_Private_Histograms.pdf</a:t>
            </a:r>
            <a:r>
              <a:rPr lang="en-US" dirty="0"/>
              <a:t> </a:t>
            </a:r>
          </a:p>
          <a:p>
            <a:r>
              <a:rPr lang="en-US" dirty="0"/>
              <a:t>Basics: </a:t>
            </a:r>
            <a:r>
              <a:rPr lang="en-US" dirty="0">
                <a:hlinkClick r:id="rId4"/>
              </a:rPr>
              <a:t>2020 Census Data Products: Disclosure Avoidance Modernization</a:t>
            </a:r>
            <a:endParaRPr lang="en-US" dirty="0"/>
          </a:p>
          <a:p>
            <a:r>
              <a:rPr lang="en-US" dirty="0"/>
              <a:t>Updates: </a:t>
            </a:r>
            <a:r>
              <a:rPr lang="en-US" dirty="0">
                <a:hlinkClick r:id="rId5"/>
              </a:rPr>
              <a:t>Developing the DAS: Demonstration Data and Progress Metrics (census.gov)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B63172-0737-4F58-AA61-0444E81086B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7" name="Picture 3" descr="http://search.proquest.com/assets/r20161.9.1.366.866/core/spacer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87313"/>
            <a:ext cx="28575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arch.proquest.com/assets/r20161.9.1.366.866/core/spacer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87313"/>
            <a:ext cx="28575" cy="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64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John.Maron.Abowd@census.gov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5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337"/>
            <a:ext cx="11353800" cy="6151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Major data products from the 2020 Census:</a:t>
            </a:r>
          </a:p>
          <a:p>
            <a:pPr lvl="1"/>
            <a:r>
              <a:rPr lang="en-US" sz="3200" dirty="0"/>
              <a:t>Apportion the House of Representatives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(April 26, 2021)</a:t>
            </a:r>
            <a:endParaRPr lang="en-US" dirty="0"/>
          </a:p>
          <a:p>
            <a:pPr lvl="1"/>
            <a:r>
              <a:rPr lang="en-US" sz="3200" dirty="0"/>
              <a:t>Supply data to all state redistricting offices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(August 16, 2021)</a:t>
            </a:r>
            <a:endParaRPr lang="en-US" sz="2800" dirty="0"/>
          </a:p>
          <a:p>
            <a:pPr lvl="1"/>
            <a:r>
              <a:rPr lang="en-US" sz="3200" dirty="0"/>
              <a:t>Demographic and housing characteristics </a:t>
            </a:r>
            <a:br>
              <a:rPr lang="en-US" sz="3200" dirty="0"/>
            </a:br>
            <a:r>
              <a:rPr lang="en-US" sz="2000" dirty="0"/>
              <a:t>(TBD)</a:t>
            </a:r>
            <a:endParaRPr lang="en-US" sz="2800" dirty="0"/>
          </a:p>
          <a:p>
            <a:pPr lvl="1"/>
            <a:r>
              <a:rPr lang="en-US" sz="3200" dirty="0"/>
              <a:t>Detailed demographic and housing characteristics </a:t>
            </a:r>
            <a:br>
              <a:rPr lang="en-US" sz="3200" dirty="0"/>
            </a:br>
            <a:r>
              <a:rPr lang="en-US" sz="2000" dirty="0"/>
              <a:t>(TBD)</a:t>
            </a:r>
            <a:endParaRPr lang="en-US" dirty="0"/>
          </a:p>
          <a:p>
            <a:pPr lvl="1"/>
            <a:r>
              <a:rPr lang="en-US" sz="3200" dirty="0"/>
              <a:t>American Indian, Alaska Native, Native Hawaiian data </a:t>
            </a:r>
            <a:br>
              <a:rPr lang="en-US" sz="3200" dirty="0"/>
            </a:br>
            <a:r>
              <a:rPr lang="en-US" sz="2000" dirty="0"/>
              <a:t>(TBD)</a:t>
            </a:r>
          </a:p>
          <a:p>
            <a:pPr marL="0" indent="0">
              <a:buNone/>
            </a:pPr>
            <a:r>
              <a:rPr lang="en-US" sz="3600" dirty="0"/>
              <a:t>For the 2010 Census, this was </a:t>
            </a:r>
            <a:r>
              <a:rPr lang="en-US" sz="3600" i="1" dirty="0">
                <a:solidFill>
                  <a:schemeClr val="accent3">
                    <a:lumMod val="75000"/>
                  </a:schemeClr>
                </a:solidFill>
              </a:rPr>
              <a:t>more than 150 billion </a:t>
            </a:r>
            <a:r>
              <a:rPr lang="en-US" sz="3600" dirty="0"/>
              <a:t>statistics from 15GB total data.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75F4-6F3B-44BC-B80F-D1D26481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Census Bureau’s Decision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20030A-2855-4455-92E8-01F9FED4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Advances in computing power and the availability of external data sources make database reconstruction and re-identification increasingly likely, and the 2010 Census was already vulnerable.</a:t>
            </a:r>
          </a:p>
          <a:p>
            <a:r>
              <a:rPr lang="en-US" dirty="0"/>
              <a:t>The Census Bureau recognized that its traditional disclosure avoidance methods are increasingly insufficient to counter these risks.</a:t>
            </a:r>
          </a:p>
          <a:p>
            <a:r>
              <a:rPr lang="en-US" dirty="0"/>
              <a:t>To meet its continuing obligations to safeguard respondent information, the Census Bureau has committed to modernizing its approach to privacy protections.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660A79-E14A-43F6-A351-B0A2DDCFC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E099A-8562-47CA-944D-F82EDDAC51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4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The incredibly diverse user community is now engaged in the debate about accuracy v. privacy loss that publication of census results at this scale demands.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2020 Census 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all be processed by a collection of differentially private algorithms</a:t>
            </a:r>
          </a:p>
          <a:p>
            <a:r>
              <a:rPr lang="en-US" dirty="0"/>
              <a:t>Using a total privacy-loss budget set as policy, not hard-wired, determined by the Data Stewardship Executive Policy Committee</a:t>
            </a:r>
          </a:p>
          <a:p>
            <a:r>
              <a:rPr lang="en-US" dirty="0"/>
              <a:t>Preliminary code base, technical documents, and extensive demonstration products based on the 2010 Census confidential data have all been released to the public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https://www.census.gov/newsroom/blogs/research-matters/2019/10/balancing_privacyan.html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9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Method: </a:t>
            </a:r>
            <a:r>
              <a:rPr lang="en-US" dirty="0" err="1"/>
              <a:t>BottomUp</a:t>
            </a:r>
            <a:r>
              <a:rPr lang="en-US" dirty="0"/>
              <a:t> or Block-by-Block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differential privacy algorithms to the most detailed level of geography</a:t>
            </a:r>
          </a:p>
          <a:p>
            <a:r>
              <a:rPr lang="en-US" dirty="0"/>
              <a:t>Build all geographic aggregates from those components as a post-processing</a:t>
            </a:r>
          </a:p>
          <a:p>
            <a:r>
              <a:rPr lang="en-US" dirty="0"/>
              <a:t>This is similar to the local differential privacy implementations in the Chrome browser, iOS, and Windows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E6D4-27A9-4AE4-9EAE-AF75F97B179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Standard Template Document Labeling Version 11-25-2019" id="{2B29FCDE-9991-402A-BF7C-68A845CABF27}" vid="{4C5D4FD4-241C-44A8-88F4-A8E870F593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FE28DCF60A55469A767A693C98DF30" ma:contentTypeVersion="11" ma:contentTypeDescription="Create a new document." ma:contentTypeScope="" ma:versionID="fd15eec54e9a16b88682b5772339e0fc">
  <xsd:schema xmlns:xsd="http://www.w3.org/2001/XMLSchema" xmlns:xs="http://www.w3.org/2001/XMLSchema" xmlns:p="http://schemas.microsoft.com/office/2006/metadata/properties" xmlns:ns3="caecc2cd-c125-47bb-b7d8-61f5602bf9df" xmlns:ns4="f42af4b1-c551-450a-9f89-76df0847d194" targetNamespace="http://schemas.microsoft.com/office/2006/metadata/properties" ma:root="true" ma:fieldsID="b9f4a88b264629eea6c93697b8a79db7" ns3:_="" ns4:_="">
    <xsd:import namespace="caecc2cd-c125-47bb-b7d8-61f5602bf9df"/>
    <xsd:import namespace="f42af4b1-c551-450a-9f89-76df0847d1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cc2cd-c125-47bb-b7d8-61f5602bf9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af4b1-c551-450a-9f89-76df0847d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9D7FDE-784D-4DEC-B49C-6F84CF51374D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f42af4b1-c551-450a-9f89-76df0847d194"/>
    <ds:schemaRef ds:uri="http://schemas.microsoft.com/office/2006/metadata/properties"/>
    <ds:schemaRef ds:uri="http://schemas.openxmlformats.org/package/2006/metadata/core-properties"/>
    <ds:schemaRef ds:uri="caecc2cd-c125-47bb-b7d8-61f5602bf9d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AABB135-AD88-424B-A70F-93719B457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92B14D-EDFD-4FDD-92C0-0DF7EDA55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cc2cd-c125-47bb-b7d8-61f5602bf9df"/>
    <ds:schemaRef ds:uri="f42af4b1-c551-450a-9f89-76df0847d1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Standard Template Document Labeling Version 11-25-2019</Template>
  <TotalTime>1555</TotalTime>
  <Words>1564</Words>
  <Application>Microsoft Office PowerPoint</Application>
  <PresentationFormat>Widescreen</PresentationFormat>
  <Paragraphs>221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Symbol</vt:lpstr>
      <vt:lpstr>Office Theme</vt:lpstr>
      <vt:lpstr>Differential Privacy and the 2020 Census in the United States</vt:lpstr>
      <vt:lpstr>PowerPoint Presentation</vt:lpstr>
      <vt:lpstr>PowerPoint Presentation</vt:lpstr>
      <vt:lpstr>PowerPoint Presentation</vt:lpstr>
      <vt:lpstr>PowerPoint Presentation</vt:lpstr>
      <vt:lpstr>The Census Bureau’s Decision</vt:lpstr>
      <vt:lpstr>PowerPoint Presentation</vt:lpstr>
      <vt:lpstr>All 2020 Census Publications</vt:lpstr>
      <vt:lpstr>Naïve Method: BottomUp or Block-by-Block</vt:lpstr>
      <vt:lpstr>The Census TopDown Algorithm (TDA) </vt:lpstr>
      <vt:lpstr>PowerPoint Presentation</vt:lpstr>
      <vt:lpstr>PowerPoint Presentation</vt:lpstr>
      <vt:lpstr>PowerPoint Presentation</vt:lpstr>
      <vt:lpstr>Accurate, but to whom?</vt:lpstr>
      <vt:lpstr>Deep Dive: Redistricting Data</vt:lpstr>
      <vt:lpstr>PowerPoint Presentation</vt:lpstr>
      <vt:lpstr>PowerPoint Presentation</vt:lpstr>
      <vt:lpstr>PowerPoint Presentation</vt:lpstr>
      <vt:lpstr>PowerPoint Presentation</vt:lpstr>
      <vt:lpstr>How to reconcile these statistics</vt:lpstr>
      <vt:lpstr>What do the redistricting data do?</vt:lpstr>
      <vt:lpstr>Total Population – County</vt:lpstr>
      <vt:lpstr>Total Population – County</vt:lpstr>
      <vt:lpstr>Total Population – Place</vt:lpstr>
      <vt:lpstr>Total Population – Place</vt:lpstr>
      <vt:lpstr>Total Population – Tract</vt:lpstr>
      <vt:lpstr>Total Population – Federal American Indian Reservation</vt:lpstr>
      <vt:lpstr>Total Population – Minor Civil Divisions </vt:lpstr>
      <vt:lpstr>Total Population Aged 18+ – Various Geos.</vt:lpstr>
      <vt:lpstr>Race Alone – County</vt:lpstr>
      <vt:lpstr>Race Alone – Tract</vt:lpstr>
      <vt:lpstr>Race Alone – Federal AIR</vt:lpstr>
      <vt:lpstr>Race Alone or in Combination – County</vt:lpstr>
      <vt:lpstr>Hispanic x Selected Race Alone – County</vt:lpstr>
      <vt:lpstr>Hispanic x Selected Race Alone – County</vt:lpstr>
      <vt:lpstr>Hispanic x Selected Race Alone – Tract</vt:lpstr>
      <vt:lpstr>Hispanic x Selected Race Alone – Tract</vt:lpstr>
      <vt:lpstr>GQ Major Type – County</vt:lpstr>
      <vt:lpstr>GQ Major Type – Tract</vt:lpstr>
      <vt:lpstr>Addressing Bias</vt:lpstr>
      <vt:lpstr>Total Population – Urban Block</vt:lpstr>
      <vt:lpstr>Total Population – Rural Block</vt:lpstr>
      <vt:lpstr>Block-Level Inconsistencies</vt:lpstr>
      <vt:lpstr>Privacy protection out of the shadows</vt:lpstr>
      <vt:lpstr>PowerPoint Presentation</vt:lpstr>
      <vt:lpstr>PowerPoint Presentation</vt:lpstr>
      <vt:lpstr>PowerPoint Presentation</vt:lpstr>
      <vt:lpstr>Selected Resources</vt:lpstr>
      <vt:lpstr>Thank you.</vt:lpstr>
    </vt:vector>
  </TitlesOfParts>
  <Company>Bureau of the Census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Maron Abowd (CENSUS/ADRM FED)</dc:creator>
  <cp:lastModifiedBy>John M Abowd</cp:lastModifiedBy>
  <cp:revision>41</cp:revision>
  <dcterms:created xsi:type="dcterms:W3CDTF">2021-02-07T20:40:42Z</dcterms:created>
  <dcterms:modified xsi:type="dcterms:W3CDTF">2021-07-16T13:56:11Z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0x01010019FE28DCF60A55469A767A693C98DF30</vt:lpwstr>
  </property>
</Properties>
</file>